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7"/>
  </p:notesMasterIdLst>
  <p:handoutMasterIdLst>
    <p:handoutMasterId r:id="rId8"/>
  </p:handoutMasterIdLst>
  <p:sldIdLst>
    <p:sldId id="256" r:id="rId2"/>
    <p:sldId id="261" r:id="rId3"/>
    <p:sldId id="257" r:id="rId4"/>
    <p:sldId id="258" r:id="rId5"/>
    <p:sldId id="259" r:id="rId6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889F05-1E0C-4A98-A8D7-A7F667984243}" v="23" dt="2022-08-05T12:08:45.692"/>
    <p1510:client id="{813659B7-E1C0-4690-A0D2-89964CBAD19F}" v="377" dt="2022-08-05T14:46:36.966"/>
    <p1510:client id="{8C8973AA-C849-4F58-917B-768FE5887156}" v="542" dt="2022-08-05T04:00:46.0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1" autoAdjust="0"/>
    <p:restoredTop sz="94660"/>
  </p:normalViewPr>
  <p:slideViewPr>
    <p:cSldViewPr snapToGrid="0">
      <p:cViewPr>
        <p:scale>
          <a:sx n="75" d="100"/>
          <a:sy n="75" d="100"/>
        </p:scale>
        <p:origin x="1782" y="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4188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65536551-0022-49BE-BB99-8BC467C8DC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2985FBB-3148-40DE-8B21-5FA6D8DD0E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1626D-4C56-479D-834D-8B74CEBCB776}" type="datetimeFigureOut">
              <a:rPr lang="es-ES" smtClean="0"/>
              <a:t>05/08/2022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561A910-D383-49D0-9F4E-D6A69571A4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3D11973-B9F9-41A1-ABB8-D7C0F9E5EB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D745FC-7A6F-457C-9A26-245B2626045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87544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10508A-6894-4935-AB96-3E95D22BDF41}" type="datetimeFigureOut">
              <a:rPr lang="es-ES" noProof="0" smtClean="0"/>
              <a:t>05/08/2022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Haga clic para modificar los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7063A-F265-4858-8964-182D4D6F89C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460886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7063A-F265-4858-8964-182D4D6F89C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6724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479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438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610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40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453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873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67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0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40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199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80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8/5/2022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858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rinconderilla.blogspot.com/2010/04/tarjeta-con-gorro-de-graduacion.html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EB08B95-70A2-4904-BAE8-37C386943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470" y="0"/>
            <a:ext cx="12219469" cy="6856448"/>
          </a:xfrm>
          <a:prstGeom prst="rect">
            <a:avLst/>
          </a:prstGeom>
        </p:spPr>
      </p:pic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22FBD32-C88A-4C1D-BC76-613A93944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04804" y="304807"/>
            <a:ext cx="6858000" cy="6248391"/>
          </a:xfrm>
          <a:prstGeom prst="flowChartDocumen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91078" y="722902"/>
            <a:ext cx="4225893" cy="3077253"/>
          </a:xfrm>
        </p:spPr>
        <p:txBody>
          <a:bodyPr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s-ES" dirty="0"/>
              <a:t>INFORME FINANCIERO</a:t>
            </a:r>
            <a:br>
              <a:rPr lang="es-ES" dirty="0"/>
            </a:br>
            <a:r>
              <a:rPr lang="es-ES" sz="2800" dirty="0">
                <a:ea typeface="+mj-lt"/>
                <a:cs typeface="+mj-lt"/>
              </a:rPr>
              <a:t>P.I. DATA COHORTE 02 –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91077" y="3971875"/>
            <a:ext cx="4903265" cy="21907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/>
              <a:t>Responsable: Carlos </a:t>
            </a:r>
            <a:r>
              <a:rPr lang="es-ES" dirty="0" err="1"/>
              <a:t>Matich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499997-BC46-4896-AEA5-37EC629D2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DA461E0-415F-4E8B-8B08-2C975693D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D1EDD03-89DD-456E-BB53-FA43BE25A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2A76E89-A44E-4207-8F8A-F853ED8A3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C81BA9D-E2BC-4AD2-B816-5DE100BC8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A155025-B3E7-46D2-B556-80A8E9083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AAE4CEE-0410-46B5-B649-E3754C539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86DDB39-DB80-43C8-A5AF-24AE5841B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F3BE8C2-40CB-46C0-9536-BA1C51AF92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E2D5D2E-1F38-48BC-B038-9DA190B87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289E300-BEF0-4977-919B-F3367CF87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12B4899-7298-454D-90B9-382ACAEAA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86FBE75-F4D3-48DD-85D2-593D0C1B3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E586789-549A-4D87-8967-6DCD5DEDF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66293A2-B541-4BE7-8C99-1B730BB4DA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2938820-6D84-479D-B608-354903781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8EE07FC-6A61-4C78-BAF6-86E2FD543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C4E5A61-6E0E-44DD-B47E-9547F3A5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48B355A-1131-4815-881C-3949360FA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73D903E-5A72-42B5-B741-95081B06E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5769BB5-F1CF-4A57-A2E8-2ED9F9DDF0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4F9ABF1-4E55-4D70-ACF2-DB7D62C7D4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FD75E62-63B6-4237-88D5-02A90DDFA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6A41C83-58E2-4EE6-864C-DB7DE375A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1162541-E8F8-4926-91B8-AD9F51415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3E6FB3D-A8E2-4B96-B87B-EEEC499F8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0766009-515D-4494-BFF6-AC554CBCD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4C1372F-2169-48C6-8AEB-411E8405B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73FA4F1-4239-4336-BB84-8E3BBCD7F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E90E0AA-C864-445E-AC17-96D1C90CB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D4D2F48-C2BF-4C1C-82B9-FEB42F3C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6BB855D-6213-4C07-A21A-F0250B89F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567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03D10DD-38F2-315D-30B9-30B4914CC486}"/>
              </a:ext>
            </a:extLst>
          </p:cNvPr>
          <p:cNvSpPr/>
          <p:nvPr/>
        </p:nvSpPr>
        <p:spPr>
          <a:xfrm>
            <a:off x="-1858" y="-1858"/>
            <a:ext cx="12191998" cy="682082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83B17A1-BF84-902D-6F2E-65B04F4A5396}"/>
              </a:ext>
            </a:extLst>
          </p:cNvPr>
          <p:cNvSpPr/>
          <p:nvPr/>
        </p:nvSpPr>
        <p:spPr>
          <a:xfrm>
            <a:off x="-3425" y="857"/>
            <a:ext cx="12191999" cy="18794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FC9A8FA-B404-E072-5CB3-C3F0FF913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400707"/>
            <a:ext cx="10325000" cy="1181849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Consideraciones:</a:t>
            </a:r>
          </a:p>
        </p:txBody>
      </p:sp>
      <p:pic>
        <p:nvPicPr>
          <p:cNvPr id="8" name="Imagen 8">
            <a:extLst>
              <a:ext uri="{FF2B5EF4-FFF2-40B4-BE49-F238E27FC236}">
                <a16:creationId xmlns:a16="http://schemas.microsoft.com/office/drawing/2014/main" id="{7B6DA122-DB49-F047-C157-80370FC1F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61726" y="4592506"/>
            <a:ext cx="2743200" cy="1440180"/>
          </a:xfrm>
          <a:prstGeom prst="rect">
            <a:avLst/>
          </a:prstGeom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3C7339D9-8EE9-0208-03DA-67155CAC58D9}"/>
              </a:ext>
            </a:extLst>
          </p:cNvPr>
          <p:cNvSpPr/>
          <p:nvPr/>
        </p:nvSpPr>
        <p:spPr>
          <a:xfrm>
            <a:off x="758576" y="2560833"/>
            <a:ext cx="10188538" cy="15068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0DF68E4-0815-3D07-E4EC-087BA80B0964}"/>
              </a:ext>
            </a:extLst>
          </p:cNvPr>
          <p:cNvSpPr txBox="1"/>
          <p:nvPr/>
        </p:nvSpPr>
        <p:spPr>
          <a:xfrm>
            <a:off x="4561726" y="6033321"/>
            <a:ext cx="2743200" cy="317500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r>
              <a:rPr lang="en-US">
                <a:hlinkClick r:id="rId3"/>
              </a:rPr>
              <a:t>Esta foto</a:t>
            </a:r>
            <a:r>
              <a:rPr lang="en-US"/>
              <a:t> de Autor desconocido se concede bajo licencia de </a:t>
            </a:r>
            <a:r>
              <a:rPr lang="en-US">
                <a:hlinkClick r:id="rId4"/>
              </a:rPr>
              <a:t>CC BY-NC-ND</a:t>
            </a:r>
            <a:r>
              <a:rPr lang="en-US"/>
              <a:t>.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5B277F95-58E0-4573-923D-804EF6B56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614109"/>
            <a:ext cx="10325000" cy="15096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/>
              <a:t>Para el presente trabajo se tomaron los </a:t>
            </a:r>
            <a:r>
              <a:rPr lang="es-ES" b="1" dirty="0"/>
              <a:t>mayores y menores</a:t>
            </a:r>
            <a:r>
              <a:rPr lang="es-ES" dirty="0"/>
              <a:t> valores de cotización.</a:t>
            </a:r>
          </a:p>
          <a:p>
            <a:pPr>
              <a:buClr>
                <a:srgbClr val="748EB1"/>
              </a:buClr>
            </a:pPr>
            <a:r>
              <a:rPr lang="es-ES" dirty="0"/>
              <a:t>Con los </a:t>
            </a:r>
            <a:r>
              <a:rPr lang="es-ES" b="1" dirty="0"/>
              <a:t>datos presentes</a:t>
            </a:r>
            <a:r>
              <a:rPr lang="es-ES" dirty="0"/>
              <a:t> y </a:t>
            </a:r>
            <a:r>
              <a:rPr lang="es-ES" b="1" dirty="0"/>
              <a:t>no</a:t>
            </a:r>
            <a:r>
              <a:rPr lang="es-ES" dirty="0"/>
              <a:t> considerando los </a:t>
            </a:r>
            <a:r>
              <a:rPr lang="es-ES" b="1" dirty="0"/>
              <a:t>factores sociales</a:t>
            </a:r>
            <a:r>
              <a:rPr lang="es-ES" dirty="0"/>
              <a:t>, es difícil </a:t>
            </a:r>
            <a:r>
              <a:rPr lang="es-ES" dirty="0">
                <a:solidFill>
                  <a:srgbClr val="FF0000"/>
                </a:solidFill>
              </a:rPr>
              <a:t>predecir</a:t>
            </a:r>
            <a:r>
              <a:rPr lang="es-ES" dirty="0"/>
              <a:t>.</a:t>
            </a:r>
          </a:p>
          <a:p>
            <a:pPr>
              <a:buClr>
                <a:srgbClr val="748EB1"/>
              </a:buClr>
            </a:pPr>
            <a:r>
              <a:rPr lang="es-ES" dirty="0"/>
              <a:t>La </a:t>
            </a:r>
            <a:r>
              <a:rPr lang="es-ES" b="1" dirty="0"/>
              <a:t>regresión</a:t>
            </a:r>
            <a:r>
              <a:rPr lang="es-ES" dirty="0"/>
              <a:t> es solo una </a:t>
            </a:r>
            <a:r>
              <a:rPr lang="es-ES" b="1" dirty="0"/>
              <a:t>prueba</a:t>
            </a:r>
            <a:r>
              <a:rPr lang="es-ES" dirty="0"/>
              <a:t> y como ejercicio. </a:t>
            </a:r>
            <a:r>
              <a:rPr lang="es-ES" dirty="0">
                <a:solidFill>
                  <a:srgbClr val="FF0000"/>
                </a:solidFill>
              </a:rPr>
              <a:t>No</a:t>
            </a:r>
            <a:r>
              <a:rPr lang="es-ES" dirty="0"/>
              <a:t> es pretensión lograr </a:t>
            </a:r>
            <a:r>
              <a:rPr lang="es-ES" dirty="0">
                <a:solidFill>
                  <a:srgbClr val="FF0000"/>
                </a:solidFill>
              </a:rPr>
              <a:t>exactitud</a:t>
            </a:r>
            <a:r>
              <a:rPr lang="es-ES" dirty="0"/>
              <a:t>.</a:t>
            </a:r>
          </a:p>
          <a:p>
            <a:pPr>
              <a:buClr>
                <a:srgbClr val="748EB1"/>
              </a:buClr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9748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03D10DD-38F2-315D-30B9-30B4914CC486}"/>
              </a:ext>
            </a:extLst>
          </p:cNvPr>
          <p:cNvSpPr/>
          <p:nvPr/>
        </p:nvSpPr>
        <p:spPr>
          <a:xfrm>
            <a:off x="-1858" y="-1858"/>
            <a:ext cx="12191998" cy="682082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83B17A1-BF84-902D-6F2E-65B04F4A5396}"/>
              </a:ext>
            </a:extLst>
          </p:cNvPr>
          <p:cNvSpPr/>
          <p:nvPr/>
        </p:nvSpPr>
        <p:spPr>
          <a:xfrm>
            <a:off x="-3425" y="857"/>
            <a:ext cx="12191999" cy="18794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FC9A8FA-B404-E072-5CB3-C3F0FF913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400707"/>
            <a:ext cx="10325000" cy="1181849"/>
          </a:xfrm>
          <a:ln>
            <a:noFill/>
          </a:ln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Tomando como Conjunto de datos los </a:t>
            </a:r>
            <a:r>
              <a:rPr lang="es-ES" b="1" dirty="0">
                <a:solidFill>
                  <a:schemeClr val="tx1"/>
                </a:solidFill>
              </a:rPr>
              <a:t>últimos 365 días</a:t>
            </a:r>
            <a:r>
              <a:rPr lang="es-ES" dirty="0">
                <a:solidFill>
                  <a:schemeClr val="tx1"/>
                </a:solidFill>
              </a:rPr>
              <a:t>.</a:t>
            </a:r>
            <a:endParaRPr lang="es-ES">
              <a:solidFill>
                <a:schemeClr val="tx1"/>
              </a:solidFill>
            </a:endParaRPr>
          </a:p>
        </p:txBody>
      </p:sp>
      <p:pic>
        <p:nvPicPr>
          <p:cNvPr id="6" name="Imagen 6">
            <a:extLst>
              <a:ext uri="{FF2B5EF4-FFF2-40B4-BE49-F238E27FC236}">
                <a16:creationId xmlns:a16="http://schemas.microsoft.com/office/drawing/2014/main" id="{FC8E744A-6261-5CCC-B545-EA18757FA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6622" y="2178082"/>
            <a:ext cx="10073914" cy="3921631"/>
          </a:xfrm>
        </p:spPr>
      </p:pic>
    </p:spTree>
    <p:extLst>
      <p:ext uri="{BB962C8B-B14F-4D97-AF65-F5344CB8AC3E}">
        <p14:creationId xmlns:p14="http://schemas.microsoft.com/office/powerpoint/2010/main" val="485660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03D10DD-38F2-315D-30B9-30B4914CC486}"/>
              </a:ext>
            </a:extLst>
          </p:cNvPr>
          <p:cNvSpPr/>
          <p:nvPr/>
        </p:nvSpPr>
        <p:spPr>
          <a:xfrm>
            <a:off x="-1858" y="-1858"/>
            <a:ext cx="12191998" cy="682082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83B17A1-BF84-902D-6F2E-65B04F4A5396}"/>
              </a:ext>
            </a:extLst>
          </p:cNvPr>
          <p:cNvSpPr/>
          <p:nvPr/>
        </p:nvSpPr>
        <p:spPr>
          <a:xfrm>
            <a:off x="-3425" y="857"/>
            <a:ext cx="12191999" cy="18794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FC9A8FA-B404-E072-5CB3-C3F0FF913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400707"/>
            <a:ext cx="10325000" cy="1181849"/>
          </a:xfrm>
          <a:ln>
            <a:noFill/>
          </a:ln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Tomando como Conjunto de datos los últimos 365 días.</a:t>
            </a:r>
            <a:endParaRPr lang="es-ES">
              <a:solidFill>
                <a:schemeClr val="tx1"/>
              </a:solidFill>
            </a:endParaRPr>
          </a:p>
        </p:txBody>
      </p:sp>
      <p:pic>
        <p:nvPicPr>
          <p:cNvPr id="8" name="Imagen 8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CEFB4B1-2459-F1D4-46A9-DE4A00923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9648" t="27604" r="12757" b="39583"/>
          <a:stretch/>
        </p:blipFill>
        <p:spPr>
          <a:xfrm>
            <a:off x="1304736" y="2643517"/>
            <a:ext cx="3586841" cy="377153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5605A70-EF55-63FC-3135-E51192368FBA}"/>
              </a:ext>
            </a:extLst>
          </p:cNvPr>
          <p:cNvSpPr txBox="1"/>
          <p:nvPr/>
        </p:nvSpPr>
        <p:spPr>
          <a:xfrm>
            <a:off x="5668536" y="2546195"/>
            <a:ext cx="5687121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/>
              <a:t>El día con mayor variación en la Brecha.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F0501D4-5AB1-B528-C63B-E689700C3E7E}"/>
              </a:ext>
            </a:extLst>
          </p:cNvPr>
          <p:cNvSpPr txBox="1"/>
          <p:nvPr/>
        </p:nvSpPr>
        <p:spPr>
          <a:xfrm>
            <a:off x="5668536" y="3057292"/>
            <a:ext cx="5687121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/>
              <a:t>Top 5 de días con mayor volatilidad.</a:t>
            </a:r>
          </a:p>
        </p:txBody>
      </p:sp>
      <p:pic>
        <p:nvPicPr>
          <p:cNvPr id="6" name="Imagen 6" descr="Interfaz de usuario gráfica, Gráfico, Gráfico de líneas&#10;&#10;Descripción generada automáticamente">
            <a:extLst>
              <a:ext uri="{FF2B5EF4-FFF2-40B4-BE49-F238E27FC236}">
                <a16:creationId xmlns:a16="http://schemas.microsoft.com/office/drawing/2014/main" id="{35FFCFE5-B492-A4EF-CE07-36D4DD87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07" t="16947" r="26284" b="39065"/>
          <a:stretch/>
        </p:blipFill>
        <p:spPr>
          <a:xfrm>
            <a:off x="1211810" y="2553750"/>
            <a:ext cx="3812008" cy="207555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28A9D10-508C-3C31-E1AF-F421B7872F89}"/>
              </a:ext>
            </a:extLst>
          </p:cNvPr>
          <p:cNvSpPr txBox="1"/>
          <p:nvPr/>
        </p:nvSpPr>
        <p:spPr>
          <a:xfrm>
            <a:off x="5711344" y="3562438"/>
            <a:ext cx="5687121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/>
              <a:t>Semana con la mayor variación en la brecha.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4C4AC89-9E83-DD12-A79A-FA9CF20DD8DB}"/>
              </a:ext>
            </a:extLst>
          </p:cNvPr>
          <p:cNvSpPr txBox="1"/>
          <p:nvPr/>
        </p:nvSpPr>
        <p:spPr>
          <a:xfrm>
            <a:off x="5711343" y="4067583"/>
            <a:ext cx="5687121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/>
              <a:t>Día de la Semana con mayor variación en la brecha.</a:t>
            </a:r>
          </a:p>
        </p:txBody>
      </p:sp>
      <p:pic>
        <p:nvPicPr>
          <p:cNvPr id="11" name="Imagen 11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BC088752-D4CE-1D83-6191-7FA7C211B1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39" t="61398" r="53090" b="20632"/>
          <a:stretch/>
        </p:blipFill>
        <p:spPr>
          <a:xfrm>
            <a:off x="1521250" y="2721910"/>
            <a:ext cx="3151853" cy="2008793"/>
          </a:xfrm>
          <a:prstGeom prst="rect">
            <a:avLst/>
          </a:prstGeom>
        </p:spPr>
      </p:pic>
      <p:pic>
        <p:nvPicPr>
          <p:cNvPr id="7" name="Imagen 12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46E18238-6EE6-A4E2-DB75-992ED4C9DA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407" t="50052" r="50067" b="40334"/>
          <a:stretch/>
        </p:blipFill>
        <p:spPr>
          <a:xfrm>
            <a:off x="1505951" y="3187896"/>
            <a:ext cx="3164777" cy="814240"/>
          </a:xfrm>
          <a:prstGeom prst="rect">
            <a:avLst/>
          </a:prstGeom>
        </p:spPr>
      </p:pic>
      <p:pic>
        <p:nvPicPr>
          <p:cNvPr id="15" name="Imagen 15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137FB880-B90C-DCD4-6E64-3D909E551F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862" t="43029" r="63735" b="37260"/>
          <a:stretch/>
        </p:blipFill>
        <p:spPr>
          <a:xfrm>
            <a:off x="1209435" y="2560299"/>
            <a:ext cx="2466251" cy="3262427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0FFD2771-4197-88B8-45E6-83F54F48AB33}"/>
              </a:ext>
            </a:extLst>
          </p:cNvPr>
          <p:cNvSpPr txBox="1"/>
          <p:nvPr/>
        </p:nvSpPr>
        <p:spPr>
          <a:xfrm>
            <a:off x="3763666" y="3593107"/>
            <a:ext cx="1686673" cy="201593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2500" dirty="0"/>
              <a:t>Lunes</a:t>
            </a:r>
          </a:p>
          <a:p>
            <a:r>
              <a:rPr lang="es-ES" sz="2500" dirty="0"/>
              <a:t>Martes</a:t>
            </a:r>
          </a:p>
          <a:p>
            <a:r>
              <a:rPr lang="es-ES" sz="2500" dirty="0"/>
              <a:t>Miércoles</a:t>
            </a:r>
          </a:p>
          <a:p>
            <a:r>
              <a:rPr lang="es-ES" sz="2500" dirty="0"/>
              <a:t>Jueves</a:t>
            </a:r>
          </a:p>
          <a:p>
            <a:r>
              <a:rPr lang="es-ES" sz="2500" dirty="0"/>
              <a:t>Viernes</a:t>
            </a:r>
          </a:p>
        </p:txBody>
      </p:sp>
      <p:pic>
        <p:nvPicPr>
          <p:cNvPr id="13" name="Imagen 16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16B73E24-FF35-BE94-CA43-E10ACE2EE3C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349" t="31111" r="5172" b="17112"/>
          <a:stretch/>
        </p:blipFill>
        <p:spPr>
          <a:xfrm>
            <a:off x="691079" y="1965524"/>
            <a:ext cx="10850331" cy="476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3" grpId="0" animBg="1"/>
      <p:bldP spid="14" grpId="0" animBg="1"/>
      <p:bldP spid="16" grpId="0" animBg="1"/>
      <p:bldP spid="1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03D10DD-38F2-315D-30B9-30B4914CC486}"/>
              </a:ext>
            </a:extLst>
          </p:cNvPr>
          <p:cNvSpPr/>
          <p:nvPr/>
        </p:nvSpPr>
        <p:spPr>
          <a:xfrm>
            <a:off x="-1858" y="-1858"/>
            <a:ext cx="12191998" cy="682082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83B17A1-BF84-902D-6F2E-65B04F4A5396}"/>
              </a:ext>
            </a:extLst>
          </p:cNvPr>
          <p:cNvSpPr/>
          <p:nvPr/>
        </p:nvSpPr>
        <p:spPr>
          <a:xfrm>
            <a:off x="-3425" y="857"/>
            <a:ext cx="12191999" cy="18794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FC9A8FA-B404-E072-5CB3-C3F0FF913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400707"/>
            <a:ext cx="10325000" cy="1181849"/>
          </a:xfrm>
          <a:ln>
            <a:noFill/>
          </a:ln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Tomando como Conjunto de datos los datos </a:t>
            </a:r>
            <a:r>
              <a:rPr lang="es-ES" b="1" u="sng" dirty="0">
                <a:solidFill>
                  <a:schemeClr val="tx1"/>
                </a:solidFill>
              </a:rPr>
              <a:t>Históricos</a:t>
            </a:r>
          </a:p>
        </p:txBody>
      </p:sp>
      <p:pic>
        <p:nvPicPr>
          <p:cNvPr id="9" name="Imagen 9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1736E6D-E469-10B6-AC5D-928DC56B4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027" t="29086" r="12703" b="40385"/>
          <a:stretch/>
        </p:blipFill>
        <p:spPr>
          <a:xfrm>
            <a:off x="219394" y="2528492"/>
            <a:ext cx="11713327" cy="267211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037388785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AnalogousFromDarkSeedLeftStep">
      <a:dk1>
        <a:srgbClr val="000000"/>
      </a:dk1>
      <a:lt1>
        <a:srgbClr val="FFFFFF"/>
      </a:lt1>
      <a:dk2>
        <a:srgbClr val="1B2430"/>
      </a:dk2>
      <a:lt2>
        <a:srgbClr val="F0F3F1"/>
      </a:lt2>
      <a:accent1>
        <a:srgbClr val="D63AB0"/>
      </a:accent1>
      <a:accent2>
        <a:srgbClr val="A928C4"/>
      </a:accent2>
      <a:accent3>
        <a:srgbClr val="7A3AD6"/>
      </a:accent3>
      <a:accent4>
        <a:srgbClr val="3C3DC9"/>
      </a:accent4>
      <a:accent5>
        <a:srgbClr val="3A7CD6"/>
      </a:accent5>
      <a:accent6>
        <a:srgbClr val="28ABC4"/>
      </a:accent6>
      <a:hlink>
        <a:srgbClr val="3F60BF"/>
      </a:hlink>
      <a:folHlink>
        <a:srgbClr val="7F7F7F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TC103457464[[fn=Dividend]]</Template>
  <TotalTime>18</TotalTime>
  <Words>153</Words>
  <Application>Microsoft Office PowerPoint</Application>
  <PresentationFormat>Panorámica</PresentationFormat>
  <Paragraphs>20</Paragraphs>
  <Slides>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0" baseType="lpstr">
      <vt:lpstr>Arial</vt:lpstr>
      <vt:lpstr>Calibri</vt:lpstr>
      <vt:lpstr>Grandview</vt:lpstr>
      <vt:lpstr>Wingdings</vt:lpstr>
      <vt:lpstr>CosineVTI</vt:lpstr>
      <vt:lpstr>INFORME FINANCIERO P.I. DATA COHORTE 02 –</vt:lpstr>
      <vt:lpstr>Consideraciones:</vt:lpstr>
      <vt:lpstr>Tomando como Conjunto de datos los últimos 365 días.</vt:lpstr>
      <vt:lpstr>Tomando como Conjunto de datos los últimos 365 días.</vt:lpstr>
      <vt:lpstr>Tomando como Conjunto de datos los datos Históricos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MATICH</dc:creator>
  <cp:lastModifiedBy>TONY MATICH</cp:lastModifiedBy>
  <cp:revision>259</cp:revision>
  <dcterms:created xsi:type="dcterms:W3CDTF">2022-08-05T01:43:30Z</dcterms:created>
  <dcterms:modified xsi:type="dcterms:W3CDTF">2022-08-05T15:10:40Z</dcterms:modified>
</cp:coreProperties>
</file>